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46" r:id="rId2"/>
  </p:sldMasterIdLst>
  <p:notesMasterIdLst>
    <p:notesMasterId r:id="rId13"/>
  </p:notesMasterIdLst>
  <p:handoutMasterIdLst>
    <p:handoutMasterId r:id="rId14"/>
  </p:handoutMasterIdLst>
  <p:sldIdLst>
    <p:sldId id="294" r:id="rId3"/>
    <p:sldId id="1328" r:id="rId4"/>
    <p:sldId id="1327" r:id="rId5"/>
    <p:sldId id="1341" r:id="rId6"/>
    <p:sldId id="1338" r:id="rId7"/>
    <p:sldId id="1330" r:id="rId8"/>
    <p:sldId id="1331" r:id="rId9"/>
    <p:sldId id="1336" r:id="rId10"/>
    <p:sldId id="1332" r:id="rId11"/>
    <p:sldId id="134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u, Cheng (IFPRI)" initials="QC(" lastIdx="1" clrIdx="0"/>
  <p:cmAuthor id="2" name="de Brauw, Alan (IFPRI)" initials="dBA(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D82E"/>
    <a:srgbClr val="435464"/>
    <a:srgbClr val="62BB46"/>
    <a:srgbClr val="439E2E"/>
    <a:srgbClr val="000000"/>
    <a:srgbClr val="89A527"/>
    <a:srgbClr val="EE283B"/>
    <a:srgbClr val="74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72" autoAdjust="0"/>
  </p:normalViewPr>
  <p:slideViewPr>
    <p:cSldViewPr snapToGrid="0">
      <p:cViewPr varScale="1">
        <p:scale>
          <a:sx n="118" d="100"/>
          <a:sy n="118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9C9F-CDE2-6649-9DC9-F2DCDF47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3BBB4-83BA-4922-A4DB-9F70F816F70F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A323-5059-4D56-8340-1C4053A3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483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33E3EE-1163-4831-8D81-B81A7431B4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914403" cy="1676403"/>
          </a:xfrm>
          <a:prstGeom prst="rect">
            <a:avLst/>
          </a:prstGeom>
          <a:noFill/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1034322-4365-498E-A7FE-7A8714B6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7" y="768095"/>
            <a:ext cx="7505703" cy="136245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CAN RUN TWO LINES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EA0D272-8C0C-4A3A-9299-20C6D4780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5997" y="2161704"/>
            <a:ext cx="7505703" cy="5312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7C7A09-1B0D-478E-92A3-69BAA6FCE9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3733801"/>
            <a:ext cx="7505700" cy="24871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Title, Department/Division</a:t>
            </a:r>
            <a:br>
              <a:rPr lang="en-US"/>
            </a:br>
            <a:r>
              <a:rPr lang="en-US"/>
              <a:t>International Food Policy Research Institute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Location | Date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B236-4CD8-4EE5-9632-465AA1FE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15903-8CDF-40F7-B0CE-FB2AA6081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D2B4-6787-4C6A-AFE1-43DEBB1F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E7955-0787-46E2-B8FB-B727D77C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938F7-AB8D-4DFB-83EF-DF78058F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9D47-8924-4D97-8F11-62BED446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6D1E-05E0-4A24-B48D-C9BEDD189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7F89F-E5AF-45A5-BDB8-DE9DB4A8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60E4D-A5B3-463F-A3BE-411265C4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36020-D63D-4CD1-91E7-617BD38F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A3B9A-F299-4B85-92A1-E09C481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DF5A-1542-47E3-8CD4-8B47C74C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D61E-BAAF-4E8E-AEBE-F69D06A5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12781-6399-4361-AA49-57761D55B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E65D0-73A9-4281-BC18-2FB59C96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6B152-A678-46DE-AF86-770243B3B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29EFD-D9E4-437A-BE11-1AF01E9B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1C531-8DFA-4EF4-B83D-4837B8A3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57045-C225-4CB7-BADC-E2E44075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07A7-1BE8-4227-844D-0FE3A177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35462-0643-4BC8-A605-D19FA9B6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4A487-C0ED-4368-AFC7-307F821E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97680-2541-48DF-9145-4FAC7E1A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8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DB69C-3638-4841-91EF-549877F7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329DE-7488-4FB1-9ADA-7697E53C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838E-6801-48CD-AF84-AFAA75D9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6330-8126-43C1-AC3F-707267E7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7336-0A96-4225-8586-79BB2918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AFA66-18FE-4F2A-BBA3-42520CC1D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A5AC-493B-4ECC-AC14-EDD91AFF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BA26F-554D-47F8-9C9B-D16A8BBE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03F2A-82BA-4E8F-B0D1-713C4D8D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311B-D1FC-4D19-AEA0-04B674F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F0988-0CCF-43CD-A491-74A1295EB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9F465-4963-4BF3-AC2D-E59628B08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78A3-8127-4DBA-89CB-3BF6BFAF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A0E21-BAFF-4A9B-9EC5-80AA347B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EFF49-BA7F-476E-BA75-2C3009E6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4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1C21-2C27-4C9C-A2EB-F95C79A3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699B8-3C89-4D5B-9101-DC7728AEF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3034B-6671-423D-90A7-9F2C2E18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3B086-F0C0-429A-BD5E-ABE500B9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D25BC-A102-478A-BBF1-2A311963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5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CB92F-7B3C-42D3-8E10-C280EA9B2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EDA5E-7CFF-4DEB-A9BA-F3D972CDE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9C8F9-514C-468E-93D3-7E57070A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95394-0269-46BB-A4B7-FD93EFB1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1975E-FCED-4EAD-A640-0BB07E7F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9334500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 typeface="Courier New" charset="0"/>
              <a:buChar char="o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24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659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43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37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FA4F-55A8-430A-8B93-AC4A79ACE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B78B5-DB80-45E7-8DFD-B46466C31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857BB-82AA-47F5-B7A2-C2359DF5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E6AC6-B240-44A6-A6C4-3D07C186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D01D3-44CD-4A27-A9D8-1A7FE6EC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4B34-BC5C-4949-A54C-5644C653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AEB3-A5D7-45AD-97E3-989A827E8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C0399-C42A-4512-B4F9-E4042AA3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6073C-04F6-472F-BF9A-24FD0BC4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05272-20AE-48C5-A15C-A18A0FA2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9334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5AFE-9A4C-9443-92D6-A4D7FDF824DC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8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4C31E-DA4C-F44D-B44A-157C5C05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3" r:id="rId3"/>
    <p:sldLayoutId id="2147483743" r:id="rId4"/>
    <p:sldLayoutId id="2147483742" r:id="rId5"/>
    <p:sldLayoutId id="2147483744" r:id="rId6"/>
    <p:sldLayoutId id="21474837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8" userDrawn="1">
          <p15:clr>
            <a:srgbClr val="F26B43"/>
          </p15:clr>
        </p15:guide>
        <p15:guide id="2" orient="horz" pos="912" userDrawn="1">
          <p15:clr>
            <a:srgbClr val="F26B43"/>
          </p15:clr>
        </p15:guide>
        <p15:guide id="4" orient="horz" pos="33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33DE8-8FD2-4A51-8435-D7EE671A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23EA6-86AF-4685-85A8-BD3D79844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8393F-51F4-4126-81AF-73B40FB67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9A60A-0E9D-4CF0-A579-5F5A66AFFA0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642FB-4577-4C31-AC38-3945C3C51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36217-E894-4394-94ED-ED1673853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jpeg"/><Relationship Id="rId7" Type="http://schemas.openxmlformats.org/officeDocument/2006/relationships/image" Target="../media/image51.emf"/><Relationship Id="rId2" Type="http://schemas.openxmlformats.org/officeDocument/2006/relationships/hyperlink" Target="https://blogs.cornell.edu/nature-sustainability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emf"/><Relationship Id="rId11" Type="http://schemas.openxmlformats.org/officeDocument/2006/relationships/image" Target="../media/image55.png"/><Relationship Id="rId5" Type="http://schemas.openxmlformats.org/officeDocument/2006/relationships/image" Target="../media/image49.emf"/><Relationship Id="rId10" Type="http://schemas.openxmlformats.org/officeDocument/2006/relationships/image" Target="../media/image54.png"/><Relationship Id="rId4" Type="http://schemas.openxmlformats.org/officeDocument/2006/relationships/image" Target="../media/image48.emf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emf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emf"/><Relationship Id="rId33" Type="http://schemas.openxmlformats.org/officeDocument/2006/relationships/image" Target="../media/image33.jpeg"/><Relationship Id="rId2" Type="http://schemas.openxmlformats.org/officeDocument/2006/relationships/hyperlink" Target="https://blogs.cornell.edu/nature-sustainability/" TargetMode="Externa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emf"/><Relationship Id="rId32" Type="http://schemas.openxmlformats.org/officeDocument/2006/relationships/image" Target="../media/image32.jpeg"/><Relationship Id="rId37" Type="http://schemas.openxmlformats.org/officeDocument/2006/relationships/image" Target="../media/image37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emf"/><Relationship Id="rId28" Type="http://schemas.openxmlformats.org/officeDocument/2006/relationships/image" Target="../media/image28.emf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emf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emf"/><Relationship Id="rId27" Type="http://schemas.openxmlformats.org/officeDocument/2006/relationships/image" Target="../media/image27.emf"/><Relationship Id="rId30" Type="http://schemas.openxmlformats.org/officeDocument/2006/relationships/image" Target="../media/image30.emf"/><Relationship Id="rId35" Type="http://schemas.openxmlformats.org/officeDocument/2006/relationships/image" Target="../media/image35.jpeg"/><Relationship Id="rId8" Type="http://schemas.openxmlformats.org/officeDocument/2006/relationships/image" Target="../media/image8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2521169" y="1725093"/>
            <a:ext cx="714966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Socio-Technical Innovation Bundles for Agri-Food Systems Transformation</a:t>
            </a: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Christopher B. Barrett</a:t>
            </a:r>
          </a:p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Cornell University</a:t>
            </a:r>
          </a:p>
          <a:p>
            <a:pPr algn="ctr" eaLnBrk="0" hangingPunct="0"/>
            <a:endParaRPr lang="en-US" sz="24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Discussion w/Environmental Defense Fund’s Climate Smart Ag Team 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May 9, 2022</a:t>
            </a: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282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55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931" y="1340328"/>
            <a:ext cx="10929445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Report and associated journal articles, videos, etc. available at </a:t>
            </a: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hlinkClick r:id="rId2"/>
              </a:rPr>
              <a:t>https://blogs.cornell.edu/nature-sustainability/</a:t>
            </a: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Thank you for your time and interest!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D45E33-41F4-4A0D-A123-3E086237D1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0390B-D214-4B3D-99F2-E75552037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31" y="4421841"/>
            <a:ext cx="5250677" cy="880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A4DD5D-E708-4CB8-AE5A-C2DA0A342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592155"/>
            <a:ext cx="5610790" cy="15079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7D80DC1-1D8E-4934-9274-F34AB42ACBE7}"/>
              </a:ext>
            </a:extLst>
          </p:cNvPr>
          <p:cNvGrpSpPr/>
          <p:nvPr/>
        </p:nvGrpSpPr>
        <p:grpSpPr>
          <a:xfrm>
            <a:off x="452931" y="3560666"/>
            <a:ext cx="4499267" cy="865762"/>
            <a:chOff x="2808051" y="2728608"/>
            <a:chExt cx="6707388" cy="14007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18EE55-0C51-4DD0-A508-9F4B4CDAC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8051" y="2728608"/>
              <a:ext cx="6575898" cy="140078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E887EE-6123-49D1-9C97-272F16141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08035" y="3263629"/>
              <a:ext cx="3307404" cy="16537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2E0E10-820D-4FCD-9AD0-1AEB288AC0EB}"/>
              </a:ext>
            </a:extLst>
          </p:cNvPr>
          <p:cNvGrpSpPr/>
          <p:nvPr/>
        </p:nvGrpSpPr>
        <p:grpSpPr>
          <a:xfrm>
            <a:off x="5917653" y="5349877"/>
            <a:ext cx="4745584" cy="1261241"/>
            <a:chOff x="2131465" y="2373644"/>
            <a:chExt cx="7572375" cy="21107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81F269-554A-4759-9BBD-0951F91D0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31465" y="2436480"/>
              <a:ext cx="7572375" cy="20478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9F92A5-0A25-436A-A25F-717628E78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38396" y="2373644"/>
              <a:ext cx="4105275" cy="17145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CCC1E47-CD00-41DF-8FFA-01F22CE00E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931" y="5749944"/>
            <a:ext cx="3463982" cy="9536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A3FEE0-DABF-42C9-980F-DA626B5BAA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931" y="5523775"/>
            <a:ext cx="3250159" cy="2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43802" y="2921419"/>
            <a:ext cx="6719732" cy="2201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Cornell Atkinson – 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Nature Sustainability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2020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expert panel on “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Innovations to Build Sustainable, Equitable, Inclusive Food Value Chains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,” a diverse group of 23 experts from across disciplines, regions,  organizations, etc., w/10 additional co-authors. </a:t>
            </a: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Based on the”, released Dec. 2020. 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4218" y="44813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Expert panel</a:t>
            </a:r>
          </a:p>
        </p:txBody>
      </p:sp>
      <p:pic>
        <p:nvPicPr>
          <p:cNvPr id="1026" name="Picture 2" descr="Mario Herrero">
            <a:extLst>
              <a:ext uri="{FF2B5EF4-FFF2-40B4-BE49-F238E27FC236}">
                <a16:creationId xmlns:a16="http://schemas.microsoft.com/office/drawing/2014/main" id="{B5CA6BA5-61A7-4D0F-837D-172A1656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" y="3067602"/>
            <a:ext cx="916576" cy="91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becca Nelson">
            <a:extLst>
              <a:ext uri="{FF2B5EF4-FFF2-40B4-BE49-F238E27FC236}">
                <a16:creationId xmlns:a16="http://schemas.microsoft.com/office/drawing/2014/main" id="{964D8C87-5D53-45D1-9C28-51AE6FA18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" y="4891682"/>
            <a:ext cx="967459" cy="9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ssica Fanzo">
            <a:extLst>
              <a:ext uri="{FF2B5EF4-FFF2-40B4-BE49-F238E27FC236}">
                <a16:creationId xmlns:a16="http://schemas.microsoft.com/office/drawing/2014/main" id="{030D66A8-3498-41AA-9C1C-B77C25748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51" y="5864689"/>
            <a:ext cx="923467" cy="9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m Benton">
            <a:extLst>
              <a:ext uri="{FF2B5EF4-FFF2-40B4-BE49-F238E27FC236}">
                <a16:creationId xmlns:a16="http://schemas.microsoft.com/office/drawing/2014/main" id="{90731665-C4A8-4BDB-85A9-030B8986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82" y="5865937"/>
            <a:ext cx="975882" cy="9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aren Cooper">
            <a:extLst>
              <a:ext uri="{FF2B5EF4-FFF2-40B4-BE49-F238E27FC236}">
                <a16:creationId xmlns:a16="http://schemas.microsoft.com/office/drawing/2014/main" id="{F807C0D6-40EC-4B6C-A12B-86D01255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" y="1212117"/>
            <a:ext cx="943583" cy="94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dward Buckler">
            <a:extLst>
              <a:ext uri="{FF2B5EF4-FFF2-40B4-BE49-F238E27FC236}">
                <a16:creationId xmlns:a16="http://schemas.microsoft.com/office/drawing/2014/main" id="{37E2CADC-32E9-4D36-8B33-DAA09A3C2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14" y="5834401"/>
            <a:ext cx="1021717" cy="102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kin Gandhi">
            <a:extLst>
              <a:ext uri="{FF2B5EF4-FFF2-40B4-BE49-F238E27FC236}">
                <a16:creationId xmlns:a16="http://schemas.microsoft.com/office/drawing/2014/main" id="{20E38439-A319-4F58-88CE-85C28FC4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67" y="5855574"/>
            <a:ext cx="986245" cy="9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even James">
            <a:extLst>
              <a:ext uri="{FF2B5EF4-FFF2-40B4-BE49-F238E27FC236}">
                <a16:creationId xmlns:a16="http://schemas.microsoft.com/office/drawing/2014/main" id="{591C580B-B865-4D5C-B788-CD5E0DD5C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180" y="1194658"/>
            <a:ext cx="990835" cy="99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rk Kahn">
            <a:extLst>
              <a:ext uri="{FF2B5EF4-FFF2-40B4-BE49-F238E27FC236}">
                <a16:creationId xmlns:a16="http://schemas.microsoft.com/office/drawing/2014/main" id="{87B41121-9021-4A00-80B0-B50C4C1D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32" y="1164649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té Lawson-Lartego">
            <a:extLst>
              <a:ext uri="{FF2B5EF4-FFF2-40B4-BE49-F238E27FC236}">
                <a16:creationId xmlns:a16="http://schemas.microsoft.com/office/drawing/2014/main" id="{BEFEF540-80C2-447F-BC38-B5C559E7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" y="2155426"/>
            <a:ext cx="916575" cy="9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lexander Mathys">
            <a:extLst>
              <a:ext uri="{FF2B5EF4-FFF2-40B4-BE49-F238E27FC236}">
                <a16:creationId xmlns:a16="http://schemas.microsoft.com/office/drawing/2014/main" id="{CE3E2BCB-913B-436A-859D-6E3E1862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" y="5842864"/>
            <a:ext cx="1005727" cy="1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ndrew Mude">
            <a:extLst>
              <a:ext uri="{FF2B5EF4-FFF2-40B4-BE49-F238E27FC236}">
                <a16:creationId xmlns:a16="http://schemas.microsoft.com/office/drawing/2014/main" id="{3FBE9377-C95F-40E0-B6E6-49542859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27" y="5836094"/>
            <a:ext cx="1005727" cy="1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oward-Yana Shapiro">
            <a:extLst>
              <a:ext uri="{FF2B5EF4-FFF2-40B4-BE49-F238E27FC236}">
                <a16:creationId xmlns:a16="http://schemas.microsoft.com/office/drawing/2014/main" id="{64A6ECB3-CD1E-4FF9-83BD-1FF74591E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144" y="2180009"/>
            <a:ext cx="990836" cy="9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oy Steiner">
            <a:extLst>
              <a:ext uri="{FF2B5EF4-FFF2-40B4-BE49-F238E27FC236}">
                <a16:creationId xmlns:a16="http://schemas.microsoft.com/office/drawing/2014/main" id="{9D0613EC-3F0C-4C64-8121-3F730B26C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34" y="5859875"/>
            <a:ext cx="1010542" cy="10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tephen Wood">
            <a:extLst>
              <a:ext uri="{FF2B5EF4-FFF2-40B4-BE49-F238E27FC236}">
                <a16:creationId xmlns:a16="http://schemas.microsoft.com/office/drawing/2014/main" id="{78F951CC-5182-44CB-BAEA-ABE220953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" b="16400"/>
          <a:stretch/>
        </p:blipFill>
        <p:spPr bwMode="auto">
          <a:xfrm>
            <a:off x="11168144" y="4072248"/>
            <a:ext cx="989632" cy="8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Lindiwe Sibanda">
            <a:extLst>
              <a:ext uri="{FF2B5EF4-FFF2-40B4-BE49-F238E27FC236}">
                <a16:creationId xmlns:a16="http://schemas.microsoft.com/office/drawing/2014/main" id="{916AC77E-E7C8-41FB-8CB2-EDD07929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00" y="1186355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6" descr="Jianbo Shen">
            <a:extLst>
              <a:ext uri="{FF2B5EF4-FFF2-40B4-BE49-F238E27FC236}">
                <a16:creationId xmlns:a16="http://schemas.microsoft.com/office/drawing/2014/main" id="{19869417-771C-47DC-9622-5EC3591C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57" y="1195024"/>
            <a:ext cx="969583" cy="9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Chris Barrett">
            <a:extLst>
              <a:ext uri="{FF2B5EF4-FFF2-40B4-BE49-F238E27FC236}">
                <a16:creationId xmlns:a16="http://schemas.microsoft.com/office/drawing/2014/main" id="{2C50EE93-6CA1-411F-8B2A-96B09927C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" r="19534" b="13179"/>
          <a:stretch/>
        </p:blipFill>
        <p:spPr bwMode="auto">
          <a:xfrm>
            <a:off x="11174180" y="4904354"/>
            <a:ext cx="990836" cy="96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54D7FD-EC15-4C04-B3D9-5B1BE3B5717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165440" y="5849348"/>
            <a:ext cx="1010542" cy="1031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4A81E9-F948-4A49-808B-C306D38C721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3352" y="1207609"/>
            <a:ext cx="933855" cy="943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243CBF-A372-444B-B819-C44CF2A004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93460" y="5812314"/>
            <a:ext cx="1061348" cy="1029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42DF76-BD69-4A59-B13F-370256376F0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275" y="3979505"/>
            <a:ext cx="925834" cy="916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3D9134-C8B6-4996-815A-F7D0ECCDE82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99268" y="1182331"/>
            <a:ext cx="983963" cy="1004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F63DD3-0A1E-4A96-9BC5-B5D7D41CB50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43842" y="5836092"/>
            <a:ext cx="1036832" cy="10057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844DA4-66C8-46E2-BA72-E9965D68304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10427" y="5859876"/>
            <a:ext cx="990835" cy="10114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26FADF-82C1-4337-ACBE-18309B30524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80387" y="1164649"/>
            <a:ext cx="998148" cy="9773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0408FC-A47C-4DC0-A114-8833DECEBC2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168144" y="3079491"/>
            <a:ext cx="990836" cy="9908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06C4B8-7FE3-4E67-A8A6-847DE895059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46760" y="5858938"/>
            <a:ext cx="1016994" cy="996654"/>
          </a:xfrm>
          <a:prstGeom prst="rect">
            <a:avLst/>
          </a:prstGeom>
        </p:spPr>
      </p:pic>
      <p:pic>
        <p:nvPicPr>
          <p:cNvPr id="63" name="Picture 18" descr="Felix Preston">
            <a:extLst>
              <a:ext uri="{FF2B5EF4-FFF2-40B4-BE49-F238E27FC236}">
                <a16:creationId xmlns:a16="http://schemas.microsoft.com/office/drawing/2014/main" id="{5C509882-9C67-4BA7-8761-CBCDBF0EC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9" r="8233" b="4187"/>
          <a:stretch/>
        </p:blipFill>
        <p:spPr bwMode="auto">
          <a:xfrm>
            <a:off x="10389266" y="1198982"/>
            <a:ext cx="786716" cy="9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" descr="Philip Thornton">
            <a:extLst>
              <a:ext uri="{FF2B5EF4-FFF2-40B4-BE49-F238E27FC236}">
                <a16:creationId xmlns:a16="http://schemas.microsoft.com/office/drawing/2014/main" id="{35C0B1B7-D1F7-4FE2-B1E1-D12B42BD1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00" y="1164649"/>
            <a:ext cx="977355" cy="9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" descr="Karrie Denniston">
            <a:extLst>
              <a:ext uri="{FF2B5EF4-FFF2-40B4-BE49-F238E27FC236}">
                <a16:creationId xmlns:a16="http://schemas.microsoft.com/office/drawing/2014/main" id="{50887442-2549-4F11-978C-57A47060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11" y="1178677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Shenggen Fan">
            <a:extLst>
              <a:ext uri="{FF2B5EF4-FFF2-40B4-BE49-F238E27FC236}">
                <a16:creationId xmlns:a16="http://schemas.microsoft.com/office/drawing/2014/main" id="{83EB5EA5-C514-498D-BA95-F1CC4C2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355" y="1172054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0" descr="Thousand Days: Improving the Nutrition of Rural Women - CSW 56 Parallel  Event – The Hunger Project">
            <a:extLst>
              <a:ext uri="{FF2B5EF4-FFF2-40B4-BE49-F238E27FC236}">
                <a16:creationId xmlns:a16="http://schemas.microsoft.com/office/drawing/2014/main" id="{5CAC3E4E-AFA9-41DA-AA8A-E7CCD3C67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12801" b="35643"/>
          <a:stretch/>
        </p:blipFill>
        <p:spPr bwMode="auto">
          <a:xfrm>
            <a:off x="8603744" y="1179614"/>
            <a:ext cx="825606" cy="9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95CD17B-784D-4E22-8766-F68A681A29D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95" y="2185415"/>
            <a:ext cx="2578790" cy="36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6274" y="1207393"/>
            <a:ext cx="11198945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We must hold two fundamental truths firmly in mind: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(1) 1960s/70s objectives – grow supply of staple cereals to avert famine – sparked AFS innovations that enabled huge advances in human well-being.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Core motivation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image33.png">
            <a:extLst>
              <a:ext uri="{FF2B5EF4-FFF2-40B4-BE49-F238E27FC236}">
                <a16:creationId xmlns:a16="http://schemas.microsoft.com/office/drawing/2014/main" id="{C41C9F17-8DB9-414B-9667-820376211FE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148898" y="2394981"/>
            <a:ext cx="5894203" cy="2730050"/>
          </a:xfrm>
          <a:prstGeom prst="rect">
            <a:avLst/>
          </a:prstGeom>
          <a:ln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F76FF5-0EF0-4508-BF50-96E7E82C6671}"/>
              </a:ext>
            </a:extLst>
          </p:cNvPr>
          <p:cNvSpPr txBox="1"/>
          <p:nvPr/>
        </p:nvSpPr>
        <p:spPr>
          <a:xfrm>
            <a:off x="809205" y="4966984"/>
            <a:ext cx="10940430" cy="130492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(2) Those innovations also had major, adverse, unsustainable spillover effects on climate, natural environment, public health/nutrition, social justice.</a:t>
            </a: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92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5775" y="1470714"/>
            <a:ext cx="9092558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We must update objectives, accelerate/reorient innovations for 21</a:t>
            </a:r>
            <a:r>
              <a:rPr lang="en-US" sz="2400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st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 century: productivity growth for agri-food systems (AFS) that are healthy, equitable, resilient and sustainable (HERS). 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Key conclusions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A710EB2F-264D-4BDB-A31F-8E27458709E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30277" r="68269" b="49399"/>
          <a:stretch/>
        </p:blipFill>
        <p:spPr bwMode="auto">
          <a:xfrm>
            <a:off x="3719078" y="3013764"/>
            <a:ext cx="3925952" cy="2610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9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2EDA17A7-13BA-423F-8FD2-9E1A0017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92" y="3358195"/>
            <a:ext cx="7303985" cy="126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2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7F44DFAA-F738-433D-87BF-0D7F448B6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35" y="2126488"/>
            <a:ext cx="3300608" cy="463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D39A221-C4E6-40DC-A4EE-3D4AC5F17CB5}"/>
              </a:ext>
            </a:extLst>
          </p:cNvPr>
          <p:cNvSpPr txBox="1">
            <a:spLocks/>
          </p:cNvSpPr>
          <p:nvPr/>
        </p:nvSpPr>
        <p:spPr>
          <a:xfrm>
            <a:off x="1135774" y="1430942"/>
            <a:ext cx="8655926" cy="308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 profuse pipeline exists of promising (natural and social) science advances at various stages of deployment readiness. These span value chains and geographies.</a:t>
            </a:r>
          </a:p>
          <a:p>
            <a:pPr marL="0" indent="0">
              <a:buFont typeface="Wingdings" charset="2"/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9408C812-473C-4D67-A467-67C7EA2B8D4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Key conclusions</a:t>
            </a:r>
          </a:p>
        </p:txBody>
      </p:sp>
    </p:spTree>
    <p:extLst>
      <p:ext uri="{BB962C8B-B14F-4D97-AF65-F5344CB8AC3E}">
        <p14:creationId xmlns:p14="http://schemas.microsoft.com/office/powerpoint/2010/main" val="14089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8469" y="1505869"/>
            <a:ext cx="11382019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Develop socio-technical innovation bundles</a:t>
            </a: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     W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hy bundle? </a:t>
            </a:r>
          </a:p>
          <a:p>
            <a:pPr marL="971550" lvl="1" indent="-514350">
              <a:buFont typeface="Courier New" charset="0"/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No magic bullets exist. Multiple constraints; relaxing just one limits progress. Must realize synergies to adapt/scale.</a:t>
            </a:r>
          </a:p>
          <a:p>
            <a:pPr marL="971550" lvl="1" indent="-514350"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Must address political economy of spillovers and creative destruction. Coalitions from bundling can overcome incumbent status quo bias</a:t>
            </a:r>
          </a:p>
          <a:p>
            <a:pPr marL="971550" lvl="1" indent="-514350">
              <a:buFont typeface="Courier New" charset="0"/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Heterogeneous needs require bundled solutions</a:t>
            </a: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71550" lvl="1" indent="-514350">
              <a:buAutoNum type="romanLcParenBoth"/>
            </a:pP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A475D0E-02BF-48B8-8393-65FBE1FABE6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6" t="12479" r="1" b="11427"/>
          <a:stretch/>
        </p:blipFill>
        <p:spPr bwMode="auto">
          <a:xfrm>
            <a:off x="8156677" y="4224721"/>
            <a:ext cx="4035323" cy="2254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3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4708" y="1447800"/>
            <a:ext cx="11102852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2.</a:t>
            </a: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Reduce the land and water footprint of food</a:t>
            </a: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Decoupling food production from land increasingly culturally, economically, technologically feasible. Must manage de-</a:t>
            </a:r>
            <a:r>
              <a:rPr lang="en-US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agrarianization’s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creative destruction.</a:t>
            </a:r>
            <a:endParaRPr lang="en-US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949C6D7-C3DD-4609-88E2-6D8C11097E6E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205E20-650C-4768-9A6C-46511E4A3166}"/>
              </a:ext>
            </a:extLst>
          </p:cNvPr>
          <p:cNvGrpSpPr/>
          <p:nvPr/>
        </p:nvGrpSpPr>
        <p:grpSpPr>
          <a:xfrm>
            <a:off x="1" y="2818119"/>
            <a:ext cx="4240924" cy="3086100"/>
            <a:chOff x="0" y="2679620"/>
            <a:chExt cx="4323885" cy="32245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1568D3-F6A1-456E-9234-DD6EE741404B}"/>
                </a:ext>
              </a:extLst>
            </p:cNvPr>
            <p:cNvSpPr txBox="1"/>
            <p:nvPr/>
          </p:nvSpPr>
          <p:spPr>
            <a:xfrm>
              <a:off x="0" y="5627220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Gerry Machen/Creative Commons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2B3E1C-A72D-425B-A6AD-B6C04ABF7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40" y="2679620"/>
              <a:ext cx="4239445" cy="282992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695C6AE-457F-477B-970C-B384C16101E9}"/>
              </a:ext>
            </a:extLst>
          </p:cNvPr>
          <p:cNvGrpSpPr/>
          <p:nvPr/>
        </p:nvGrpSpPr>
        <p:grpSpPr>
          <a:xfrm>
            <a:off x="4240925" y="4352450"/>
            <a:ext cx="3879041" cy="2462068"/>
            <a:chOff x="4616614" y="4395932"/>
            <a:chExt cx="3879041" cy="2462068"/>
          </a:xfrm>
        </p:grpSpPr>
        <p:pic>
          <p:nvPicPr>
            <p:cNvPr id="4098" name="Picture 2" descr="This Soil-less Farming Will Reduce Water Usage By 95%!">
              <a:extLst>
                <a:ext uri="{FF2B5EF4-FFF2-40B4-BE49-F238E27FC236}">
                  <a16:creationId xmlns:a16="http://schemas.microsoft.com/office/drawing/2014/main" id="{159A07F0-6813-4659-9A69-23CAEBE45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614" y="4395932"/>
              <a:ext cx="3879041" cy="2185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D55DD5-160D-422E-98FA-3CF5D7D74257}"/>
                </a:ext>
              </a:extLst>
            </p:cNvPr>
            <p:cNvSpPr txBox="1"/>
            <p:nvPr/>
          </p:nvSpPr>
          <p:spPr>
            <a:xfrm>
              <a:off x="4616614" y="6581001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Betterindia.com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7DFF1D-0988-414A-A5D0-2098388F205F}"/>
              </a:ext>
            </a:extLst>
          </p:cNvPr>
          <p:cNvGrpSpPr/>
          <p:nvPr/>
        </p:nvGrpSpPr>
        <p:grpSpPr>
          <a:xfrm>
            <a:off x="7837529" y="2818119"/>
            <a:ext cx="3513643" cy="2846002"/>
            <a:chOff x="7837529" y="2623692"/>
            <a:chExt cx="3684574" cy="3040429"/>
          </a:xfrm>
        </p:grpSpPr>
        <p:pic>
          <p:nvPicPr>
            <p:cNvPr id="4100" name="Picture 4" descr="Image may contain Human Person Helmet Clothing and Apparel">
              <a:extLst>
                <a:ext uri="{FF2B5EF4-FFF2-40B4-BE49-F238E27FC236}">
                  <a16:creationId xmlns:a16="http://schemas.microsoft.com/office/drawing/2014/main" id="{38C320B5-7071-40D5-9B10-3503A5C95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7529" y="2623692"/>
              <a:ext cx="3684574" cy="2763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1FAAE0-18F8-4BDE-9638-95241070F1E0}"/>
                </a:ext>
              </a:extLst>
            </p:cNvPr>
            <p:cNvSpPr txBox="1"/>
            <p:nvPr/>
          </p:nvSpPr>
          <p:spPr>
            <a:xfrm>
              <a:off x="8219452" y="5387122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Beck Deifenbach/Reuters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7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931" y="1568931"/>
            <a:ext cx="10929445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3. Reconfigure public support for AFSs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Two key roles for gov’ts: </a:t>
            </a:r>
          </a:p>
          <a:p>
            <a:pPr marL="45720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1. 	invest in essential public goods and services: e.g., R&amp;D</a:t>
            </a:r>
          </a:p>
          <a:p>
            <a:pPr marL="45720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2. 	facilitate dialogue to find cooperative solutions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Much c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urrent government AFS spending is wasteful (&gt;$2bn/day!). Redirect towards social protection programs, AFS research, and physical/institutional infrastructure. Starts w/current US Farm Bill cycle and WH Hunger conference.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Foster civil society dialogues to identify and support contextually appropriate socio-technical bundles.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endParaRPr lang="en-US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D45E33-41F4-4A0D-A123-3E086237D1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</p:spTree>
    <p:extLst>
      <p:ext uri="{BB962C8B-B14F-4D97-AF65-F5344CB8AC3E}">
        <p14:creationId xmlns:p14="http://schemas.microsoft.com/office/powerpoint/2010/main" val="7117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7593" y="1447800"/>
            <a:ext cx="8958262" cy="308610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4. Commit to co-creation with shared and verifiable responsibility </a:t>
            </a: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Agreed KPMs, safety nets, penalties can accelerate beneficial innovation and minimize adverse unintended consequences.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5</a:t>
            </a:r>
            <a:r>
              <a:rPr lang="en-US" sz="20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. Deconcentrate power</a:t>
            </a:r>
            <a:endParaRPr lang="en-US" sz="2000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Reducing market and political power imbalances and broadening participation in innovation dialogues can accelerate innovation.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6</a:t>
            </a:r>
            <a:r>
              <a:rPr lang="en-US" sz="20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. Mainstream systemic risk management</a:t>
            </a:r>
            <a:endParaRPr lang="en-US" sz="2000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COVID-19 underscores the rising importance of effective systemic risk management. 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Need innovative </a:t>
            </a: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risk reduction and risk transfer mechanisms.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7</a:t>
            </a:r>
            <a:r>
              <a:rPr lang="en-US" sz="20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. Develop novel financing mechanisms</a:t>
            </a:r>
            <a:endParaRPr lang="en-US" sz="2000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AFS innovations require $$$ (hundreds of billions annually).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How to mobilize private resources beyond philanthropy? Landscape bonds and other impact investment, benevolent patent extensions, etc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75DF72D-1CB3-4D89-BADA-C304C217EFC1}"/>
              </a:ext>
            </a:extLst>
          </p:cNvPr>
          <p:cNvSpPr txBox="1">
            <a:spLocks/>
          </p:cNvSpPr>
          <p:nvPr/>
        </p:nvSpPr>
        <p:spPr bwMode="auto">
          <a:xfrm>
            <a:off x="4926724" y="66675"/>
            <a:ext cx="48649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Other Essential Actions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8224A82-DCFD-4659-B401-C3983856B5D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7" t="32457" r="24468" b="29730"/>
          <a:stretch/>
        </p:blipFill>
        <p:spPr bwMode="auto">
          <a:xfrm>
            <a:off x="9179291" y="1738707"/>
            <a:ext cx="2803997" cy="2399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83718C-18DD-4DEB-8BBA-9F6DA9B3F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0665" y="4824807"/>
            <a:ext cx="2803997" cy="93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2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theme/theme1.xml><?xml version="1.0" encoding="utf-8"?>
<a:theme xmlns:a="http://schemas.openxmlformats.org/drawingml/2006/main" name="IFPRI Zoom">
  <a:themeElements>
    <a:clrScheme name="IFPRI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2BA45"/>
      </a:accent1>
      <a:accent2>
        <a:srgbClr val="00AE9A"/>
      </a:accent2>
      <a:accent3>
        <a:srgbClr val="EF463B"/>
      </a:accent3>
      <a:accent4>
        <a:srgbClr val="F7921E"/>
      </a:accent4>
      <a:accent5>
        <a:srgbClr val="8850A0"/>
      </a:accent5>
      <a:accent6>
        <a:srgbClr val="007DB3"/>
      </a:accent6>
      <a:hlink>
        <a:srgbClr val="3C5567"/>
      </a:hlink>
      <a:folHlink>
        <a:srgbClr val="95C94F"/>
      </a:folHlink>
    </a:clrScheme>
    <a:fontScheme name="IFPRI 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7A8DB8B-EB9A-4DE6-95F0-E88809FC0F81}" vid="{51B3EFE2-C9CC-4BCD-AD85-8CCB3FF5B95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IFPRI Presentation Template_Dark_Zoom</Template>
  <TotalTime>656</TotalTime>
  <Words>565</Words>
  <Application>Microsoft Office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Georgia</vt:lpstr>
      <vt:lpstr>Wingdings</vt:lpstr>
      <vt:lpstr>IFPRI Zoom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Barrett</dc:creator>
  <cp:lastModifiedBy>Chris Barrett</cp:lastModifiedBy>
  <cp:revision>33</cp:revision>
  <dcterms:created xsi:type="dcterms:W3CDTF">2021-03-10T01:54:34Z</dcterms:created>
  <dcterms:modified xsi:type="dcterms:W3CDTF">2022-05-07T13:47:57Z</dcterms:modified>
</cp:coreProperties>
</file>